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jmwVmfzA1PNolIVBFbansS7P8h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2bff46b14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2bff46b1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52bff46b1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252bff46b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52bff46b14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252bff46b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2bff46b1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2bff46b1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2bff46b14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2bff46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40b0a97d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40b0a97d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2bff46b14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2bff46b1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2bff46b14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2bff46b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26571" y="1788884"/>
            <a:ext cx="9144000" cy="1345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26571" y="3337560"/>
            <a:ext cx="7852229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 txBox="1"/>
          <p:nvPr>
            <p:ph type="title"/>
          </p:nvPr>
        </p:nvSpPr>
        <p:spPr>
          <a:xfrm>
            <a:off x="3259957" y="-230188"/>
            <a:ext cx="809897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"/>
          <p:cNvSpPr txBox="1"/>
          <p:nvPr>
            <p:ph idx="1" type="body"/>
          </p:nvPr>
        </p:nvSpPr>
        <p:spPr>
          <a:xfrm>
            <a:off x="339212" y="1253330"/>
            <a:ext cx="11391233" cy="5058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339212" y="6364151"/>
            <a:ext cx="21301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- side by side">
  <p:cSld name="Two content - side by s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idx="1" type="body"/>
          </p:nvPr>
        </p:nvSpPr>
        <p:spPr>
          <a:xfrm>
            <a:off x="392729" y="1155747"/>
            <a:ext cx="4945626" cy="5122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" name="Google Shape;18;p7"/>
          <p:cNvSpPr txBox="1"/>
          <p:nvPr>
            <p:ph idx="2" type="body"/>
          </p:nvPr>
        </p:nvSpPr>
        <p:spPr>
          <a:xfrm>
            <a:off x="5899389" y="1155746"/>
            <a:ext cx="5101714" cy="5115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" name="Google Shape;19;p7"/>
          <p:cNvSpPr txBox="1"/>
          <p:nvPr>
            <p:ph type="title"/>
          </p:nvPr>
        </p:nvSpPr>
        <p:spPr>
          <a:xfrm>
            <a:off x="3208586" y="-169817"/>
            <a:ext cx="821871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392729" y="63571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3259957" y="-230188"/>
            <a:ext cx="809897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2" type="sldNum"/>
          </p:nvPr>
        </p:nvSpPr>
        <p:spPr>
          <a:xfrm>
            <a:off x="339212" y="63118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339212" y="63118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259957" y="-230188"/>
            <a:ext cx="809897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39212" y="1253330"/>
            <a:ext cx="11391233" cy="5058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339212" y="63118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gbes.com/" TargetMode="External"/><Relationship Id="rId4" Type="http://schemas.openxmlformats.org/officeDocument/2006/relationships/hyperlink" Target="mailto:info@dgbes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github.com/xinwucwp/faultSeg" TargetMode="External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/>
          <p:nvPr>
            <p:ph type="ctrTitle"/>
          </p:nvPr>
        </p:nvSpPr>
        <p:spPr>
          <a:xfrm>
            <a:off x="326575" y="1788875"/>
            <a:ext cx="114294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lang="nl-NL" sz="2460"/>
              <a:t>Applying and Fine-tuning Trained Models: From U-Net Architecture to Real Seismic Data Interpretation</a:t>
            </a:r>
            <a:endParaRPr sz="2460"/>
          </a:p>
        </p:txBody>
      </p:sp>
      <p:sp>
        <p:nvSpPr>
          <p:cNvPr id="31" name="Google Shape;31;p1"/>
          <p:cNvSpPr txBox="1"/>
          <p:nvPr>
            <p:ph idx="1" type="subTitle"/>
          </p:nvPr>
        </p:nvSpPr>
        <p:spPr>
          <a:xfrm>
            <a:off x="326576" y="3337550"/>
            <a:ext cx="92121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nl-NL" sz="1600"/>
              <a:t>Webinar – 22 June 2023</a:t>
            </a:r>
            <a:br>
              <a:rPr lang="nl-NL" sz="1600"/>
            </a:br>
            <a:r>
              <a:rPr lang="nl-NL" sz="1600"/>
              <a:t>Matthew Oke, David Markus and Hadyan Pratama, </a:t>
            </a:r>
            <a:r>
              <a:rPr b="1" lang="nl-NL" sz="1600"/>
              <a:t>dGB Earth Sciences</a:t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2bff46b14_0_49"/>
          <p:cNvSpPr txBox="1"/>
          <p:nvPr>
            <p:ph type="title"/>
          </p:nvPr>
        </p:nvSpPr>
        <p:spPr>
          <a:xfrm>
            <a:off x="3259957" y="-230188"/>
            <a:ext cx="8099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Summary</a:t>
            </a:r>
            <a:endParaRPr/>
          </a:p>
        </p:txBody>
      </p:sp>
      <p:sp>
        <p:nvSpPr>
          <p:cNvPr id="97" name="Google Shape;97;g252bff46b14_0_49"/>
          <p:cNvSpPr txBox="1"/>
          <p:nvPr>
            <p:ph idx="1" type="body"/>
          </p:nvPr>
        </p:nvSpPr>
        <p:spPr>
          <a:xfrm>
            <a:off x="400362" y="1858830"/>
            <a:ext cx="11391300" cy="505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Applying pretrained models (2D Fault Predictor)</a:t>
            </a:r>
            <a:endParaRPr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Generate fault labels for new samples in Opendtect.</a:t>
            </a:r>
            <a:endParaRPr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Transfer training</a:t>
            </a:r>
            <a:endParaRPr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Da</a:t>
            </a:r>
            <a:r>
              <a:rPr lang="nl-NL"/>
              <a:t>ta Augmentation</a:t>
            </a:r>
            <a:endParaRPr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Applying fine-tuned models</a:t>
            </a:r>
            <a:endParaRPr/>
          </a:p>
        </p:txBody>
      </p:sp>
      <p:pic>
        <p:nvPicPr>
          <p:cNvPr id="98" name="Google Shape;98;g252bff46b14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5876" y="3182970"/>
            <a:ext cx="4382903" cy="3174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ctrTitle"/>
          </p:nvPr>
        </p:nvSpPr>
        <p:spPr>
          <a:xfrm>
            <a:off x="326571" y="1788884"/>
            <a:ext cx="9144000" cy="1345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nl-NL"/>
              <a:t>Thank you for watching</a:t>
            </a:r>
            <a:endParaRPr/>
          </a:p>
        </p:txBody>
      </p:sp>
      <p:sp>
        <p:nvSpPr>
          <p:cNvPr id="104" name="Google Shape;104;p3"/>
          <p:cNvSpPr txBox="1"/>
          <p:nvPr>
            <p:ph idx="1" type="subTitle"/>
          </p:nvPr>
        </p:nvSpPr>
        <p:spPr>
          <a:xfrm>
            <a:off x="326571" y="3337560"/>
            <a:ext cx="7852229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nl-NL"/>
              <a:t>For more information visit </a:t>
            </a:r>
            <a:r>
              <a:rPr lang="nl-NL" u="sng">
                <a:solidFill>
                  <a:schemeClr val="hlink"/>
                </a:solidFill>
                <a:hlinkClick r:id="rId3"/>
              </a:rPr>
              <a:t>dgbes.com </a:t>
            </a:r>
            <a:r>
              <a:rPr lang="nl-NL"/>
              <a:t>or email </a:t>
            </a:r>
            <a:r>
              <a:rPr lang="nl-NL" u="sng">
                <a:solidFill>
                  <a:schemeClr val="hlink"/>
                </a:solidFill>
                <a:hlinkClick r:id="rId4"/>
              </a:rPr>
              <a:t>info@dgbes.com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>
            <p:ph type="title"/>
          </p:nvPr>
        </p:nvSpPr>
        <p:spPr>
          <a:xfrm>
            <a:off x="3259957" y="-230188"/>
            <a:ext cx="809897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nl-NL"/>
              <a:t>Outline</a:t>
            </a:r>
            <a:endParaRPr/>
          </a:p>
        </p:txBody>
      </p:sp>
      <p:sp>
        <p:nvSpPr>
          <p:cNvPr id="37" name="Google Shape;37;p2"/>
          <p:cNvSpPr txBox="1"/>
          <p:nvPr>
            <p:ph idx="1" type="body"/>
          </p:nvPr>
        </p:nvSpPr>
        <p:spPr>
          <a:xfrm>
            <a:off x="339212" y="1253330"/>
            <a:ext cx="11391300" cy="5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Applying pretrained models (2D Fault Predictor)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Transfer training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Data Augmentation</a:t>
            </a:r>
            <a:br>
              <a:rPr lang="nl-NL"/>
            </a:b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Live 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52bff46b14_0_1"/>
          <p:cNvSpPr txBox="1"/>
          <p:nvPr>
            <p:ph type="title"/>
          </p:nvPr>
        </p:nvSpPr>
        <p:spPr>
          <a:xfrm>
            <a:off x="3259957" y="-230188"/>
            <a:ext cx="8099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Introduction</a:t>
            </a:r>
            <a:endParaRPr/>
          </a:p>
        </p:txBody>
      </p:sp>
      <p:pic>
        <p:nvPicPr>
          <p:cNvPr id="43" name="Google Shape;43;g252bff46b14_0_1"/>
          <p:cNvPicPr preferRelativeResize="0"/>
          <p:nvPr/>
        </p:nvPicPr>
        <p:blipFill rotWithShape="1">
          <a:blip r:embed="rId3">
            <a:alphaModFix/>
          </a:blip>
          <a:srcRect b="34996" l="57438" r="13509" t="44943"/>
          <a:stretch/>
        </p:blipFill>
        <p:spPr>
          <a:xfrm>
            <a:off x="6353025" y="4550788"/>
            <a:ext cx="5445024" cy="21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252bff46b14_0_1"/>
          <p:cNvSpPr txBox="1"/>
          <p:nvPr/>
        </p:nvSpPr>
        <p:spPr>
          <a:xfrm>
            <a:off x="357693" y="5604185"/>
            <a:ext cx="498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Wu, Xinming &amp; Liang, Luming &amp; Shi, Yunzhi &amp; Fomel, Sergey. (2019). FaultSeg3D: Using synthetic data sets to train an end-to-end convolutional neural network for 3D seismic fault segmentation. Geophysics. 84. IM35–IM45. 10.1190/geo2018-0646.1. </a:t>
            </a:r>
            <a:endParaRPr/>
          </a:p>
        </p:txBody>
      </p:sp>
      <p:sp>
        <p:nvSpPr>
          <p:cNvPr id="45" name="Google Shape;45;g252bff46b14_0_1"/>
          <p:cNvSpPr txBox="1"/>
          <p:nvPr/>
        </p:nvSpPr>
        <p:spPr>
          <a:xfrm>
            <a:off x="5113675" y="992850"/>
            <a:ext cx="6673200" cy="3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500"/>
              <a:t>Recap</a:t>
            </a:r>
            <a:endParaRPr b="1" sz="25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nl-NL" sz="2300"/>
              <a:t>Faults and Image Segmentation.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nl-NL" sz="2300"/>
              <a:t>2D UNet Architecture.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nl-NL" sz="2300"/>
              <a:t>Train a Fault Predictor with the 2D VGG19 UNet architecture on synthetic data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nl-NL" sz="2300"/>
              <a:t>Save and import the model in Opendtect.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nl-NL" sz="2300"/>
              <a:t>Use the </a:t>
            </a:r>
            <a:r>
              <a:rPr b="1" lang="nl-NL" sz="2300"/>
              <a:t>dgbpy </a:t>
            </a:r>
            <a:r>
              <a:rPr lang="nl-NL" sz="2300"/>
              <a:t>python library to train models</a:t>
            </a:r>
            <a:endParaRPr sz="2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46" name="Google Shape;46;g252bff46b14_0_1"/>
          <p:cNvSpPr txBox="1"/>
          <p:nvPr/>
        </p:nvSpPr>
        <p:spPr>
          <a:xfrm>
            <a:off x="636579" y="5265821"/>
            <a:ext cx="41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Synthetic data from FaultSeg3D: </a:t>
            </a:r>
            <a:r>
              <a:rPr b="0" i="0" lang="nl-NL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(github.com)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252bff46b14_0_1"/>
          <p:cNvSpPr/>
          <p:nvPr/>
        </p:nvSpPr>
        <p:spPr>
          <a:xfrm>
            <a:off x="5223875" y="5628250"/>
            <a:ext cx="1129200" cy="9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g252bff46b14_0_1"/>
          <p:cNvPicPr preferRelativeResize="0"/>
          <p:nvPr/>
        </p:nvPicPr>
        <p:blipFill rotWithShape="1">
          <a:blip r:embed="rId5">
            <a:alphaModFix/>
          </a:blip>
          <a:srcRect b="15455" l="26480" r="50085" t="33885"/>
          <a:stretch/>
        </p:blipFill>
        <p:spPr>
          <a:xfrm>
            <a:off x="1322076" y="1039150"/>
            <a:ext cx="3127502" cy="38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52bff46b14_0_23"/>
          <p:cNvSpPr txBox="1"/>
          <p:nvPr>
            <p:ph type="title"/>
          </p:nvPr>
        </p:nvSpPr>
        <p:spPr>
          <a:xfrm>
            <a:off x="3259957" y="-230188"/>
            <a:ext cx="8099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Applying the 2D Fault Predictor</a:t>
            </a:r>
            <a:endParaRPr/>
          </a:p>
        </p:txBody>
      </p:sp>
      <p:sp>
        <p:nvSpPr>
          <p:cNvPr id="54" name="Google Shape;54;g252bff46b14_0_23"/>
          <p:cNvSpPr txBox="1"/>
          <p:nvPr>
            <p:ph idx="1" type="body"/>
          </p:nvPr>
        </p:nvSpPr>
        <p:spPr>
          <a:xfrm>
            <a:off x="374975" y="1432225"/>
            <a:ext cx="7320000" cy="505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NL"/>
              <a:t>Dataset</a:t>
            </a:r>
            <a:r>
              <a:rPr lang="nl-NL"/>
              <a:t>: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NL"/>
              <a:t>  Torosa subarea (Poseidon 3D dataset)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NL"/>
              <a:t>Model: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NL"/>
              <a:t>	  </a:t>
            </a:r>
            <a:r>
              <a:rPr lang="nl-NL"/>
              <a:t>2D VGG19 UNet Model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NL"/>
              <a:t>Target: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NL"/>
              <a:t>	  </a:t>
            </a:r>
            <a:r>
              <a:rPr lang="nl-NL"/>
              <a:t>Fault Prediction</a:t>
            </a:r>
            <a:endParaRPr/>
          </a:p>
        </p:txBody>
      </p:sp>
      <p:pic>
        <p:nvPicPr>
          <p:cNvPr id="55" name="Google Shape;55;g252bff46b14_0_23"/>
          <p:cNvPicPr preferRelativeResize="0"/>
          <p:nvPr/>
        </p:nvPicPr>
        <p:blipFill rotWithShape="1">
          <a:blip r:embed="rId3">
            <a:alphaModFix/>
          </a:blip>
          <a:srcRect b="24335" l="54801" r="15172" t="34647"/>
          <a:stretch/>
        </p:blipFill>
        <p:spPr>
          <a:xfrm>
            <a:off x="7397700" y="2376125"/>
            <a:ext cx="3660677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2bff46b14_0_29"/>
          <p:cNvSpPr txBox="1"/>
          <p:nvPr>
            <p:ph type="title"/>
          </p:nvPr>
        </p:nvSpPr>
        <p:spPr>
          <a:xfrm>
            <a:off x="3259957" y="-230188"/>
            <a:ext cx="8099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Applying the 2D Fault Predictor</a:t>
            </a:r>
            <a:endParaRPr/>
          </a:p>
        </p:txBody>
      </p:sp>
      <p:sp>
        <p:nvSpPr>
          <p:cNvPr id="61" name="Google Shape;61;g252bff46b14_0_29"/>
          <p:cNvSpPr txBox="1"/>
          <p:nvPr>
            <p:ph idx="1" type="body"/>
          </p:nvPr>
        </p:nvSpPr>
        <p:spPr>
          <a:xfrm>
            <a:off x="339212" y="1253330"/>
            <a:ext cx="11391300" cy="5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Applying pretrained models (2D Fault Predictor)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-3429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❏"/>
            </a:pPr>
            <a:r>
              <a:rPr lang="nl-NL" sz="2400">
                <a:solidFill>
                  <a:srgbClr val="0000FF"/>
                </a:solidFill>
              </a:rPr>
              <a:t>Live Demo I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800"/>
              <a:buChar char="•"/>
            </a:pPr>
            <a:r>
              <a:rPr lang="nl-NL">
                <a:solidFill>
                  <a:srgbClr val="D1D5DB"/>
                </a:solidFill>
              </a:rPr>
              <a:t>Transfer training</a:t>
            </a:r>
            <a:endParaRPr>
              <a:solidFill>
                <a:srgbClr val="D1D5D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800"/>
              <a:buChar char="•"/>
            </a:pPr>
            <a:r>
              <a:rPr lang="nl-NL">
                <a:solidFill>
                  <a:srgbClr val="D1D5DB"/>
                </a:solidFill>
              </a:rPr>
              <a:t>Data Augmentation</a:t>
            </a:r>
            <a:br>
              <a:rPr lang="nl-NL">
                <a:solidFill>
                  <a:srgbClr val="D1D5DB"/>
                </a:solidFill>
              </a:rPr>
            </a:br>
            <a:endParaRPr>
              <a:solidFill>
                <a:srgbClr val="D1D5DB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800"/>
              <a:buChar char="•"/>
            </a:pPr>
            <a:r>
              <a:rPr lang="nl-NL">
                <a:solidFill>
                  <a:srgbClr val="D1D5DB"/>
                </a:solidFill>
              </a:rPr>
              <a:t>Live Demo</a:t>
            </a:r>
            <a:endParaRPr>
              <a:solidFill>
                <a:srgbClr val="D1D5D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2bff46b14_0_16"/>
          <p:cNvSpPr txBox="1"/>
          <p:nvPr>
            <p:ph type="title"/>
          </p:nvPr>
        </p:nvSpPr>
        <p:spPr>
          <a:xfrm>
            <a:off x="3259957" y="-230188"/>
            <a:ext cx="8099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Transfer Learning</a:t>
            </a:r>
            <a:endParaRPr/>
          </a:p>
        </p:txBody>
      </p:sp>
      <p:sp>
        <p:nvSpPr>
          <p:cNvPr id="67" name="Google Shape;67;g252bff46b14_0_16"/>
          <p:cNvSpPr txBox="1"/>
          <p:nvPr>
            <p:ph idx="1" type="body"/>
          </p:nvPr>
        </p:nvSpPr>
        <p:spPr>
          <a:xfrm>
            <a:off x="-1" y="1360100"/>
            <a:ext cx="6068100" cy="505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NL" sz="2200"/>
              <a:t>Transfer learning leverages knowledge gained from pretrained models and apply it to new datasets.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NL" sz="2200"/>
              <a:t>Why? 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NL" sz="2200"/>
              <a:t>For our approach</a:t>
            </a:r>
            <a:r>
              <a:rPr lang="nl-NL" sz="2200"/>
              <a:t>: it makes the model aware of the specific characteristics and fault patterns present in the target dataset, enhancing its fault interpretation capabilities </a:t>
            </a:r>
            <a:endParaRPr sz="2200"/>
          </a:p>
        </p:txBody>
      </p:sp>
      <p:pic>
        <p:nvPicPr>
          <p:cNvPr id="68" name="Google Shape;68;g252bff46b14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874" y="1097737"/>
            <a:ext cx="3819412" cy="545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b0a97db_0_1"/>
          <p:cNvSpPr txBox="1"/>
          <p:nvPr/>
        </p:nvSpPr>
        <p:spPr>
          <a:xfrm>
            <a:off x="3283807" y="-176738"/>
            <a:ext cx="809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>
                <a:solidFill>
                  <a:srgbClr val="000000"/>
                </a:solidFill>
              </a:rPr>
              <a:t>Tuning 2D VGG19 to New Data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74" name="Google Shape;74;g2540b0a97db_0_1"/>
          <p:cNvSpPr txBox="1"/>
          <p:nvPr/>
        </p:nvSpPr>
        <p:spPr>
          <a:xfrm>
            <a:off x="707488" y="4958434"/>
            <a:ext cx="487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1: Interpret fault sticks on inlines and crosslines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540b0a97db_0_1"/>
          <p:cNvPicPr preferRelativeResize="0"/>
          <p:nvPr/>
        </p:nvPicPr>
        <p:blipFill rotWithShape="1">
          <a:blip r:embed="rId3">
            <a:alphaModFix/>
          </a:blip>
          <a:srcRect b="10751" l="2962" r="2688" t="18281"/>
          <a:stretch/>
        </p:blipFill>
        <p:spPr>
          <a:xfrm>
            <a:off x="695740" y="1292087"/>
            <a:ext cx="6142383" cy="3468756"/>
          </a:xfrm>
          <a:prstGeom prst="rect">
            <a:avLst/>
          </a:prstGeom>
          <a:noFill/>
          <a:ln cap="flat" cmpd="sng" w="127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g2540b0a97db_0_1"/>
          <p:cNvSpPr txBox="1"/>
          <p:nvPr/>
        </p:nvSpPr>
        <p:spPr>
          <a:xfrm>
            <a:off x="5778687" y="6272270"/>
            <a:ext cx="621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nl-N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2: Convert fault interpretations to Fault Masks (values 0 or 1)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2540b0a97db_0_1"/>
          <p:cNvPicPr preferRelativeResize="0"/>
          <p:nvPr/>
        </p:nvPicPr>
        <p:blipFill rotWithShape="1">
          <a:blip r:embed="rId4">
            <a:alphaModFix/>
          </a:blip>
          <a:srcRect b="8273" l="6903" r="7023" t="16032"/>
          <a:stretch/>
        </p:blipFill>
        <p:spPr>
          <a:xfrm>
            <a:off x="5778687" y="2684244"/>
            <a:ext cx="6023114" cy="3468755"/>
          </a:xfrm>
          <a:prstGeom prst="rect">
            <a:avLst/>
          </a:prstGeom>
          <a:noFill/>
          <a:ln cap="flat" cmpd="sng" w="127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2bff46b14_0_41"/>
          <p:cNvSpPr txBox="1"/>
          <p:nvPr>
            <p:ph type="title"/>
          </p:nvPr>
        </p:nvSpPr>
        <p:spPr>
          <a:xfrm>
            <a:off x="3259957" y="-230188"/>
            <a:ext cx="8099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Data Augmentation</a:t>
            </a:r>
            <a:endParaRPr/>
          </a:p>
        </p:txBody>
      </p:sp>
      <p:pic>
        <p:nvPicPr>
          <p:cNvPr id="83" name="Google Shape;83;g252bff46b14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75562"/>
            <a:ext cx="11887201" cy="298340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52bff46b14_0_41"/>
          <p:cNvSpPr txBox="1"/>
          <p:nvPr/>
        </p:nvSpPr>
        <p:spPr>
          <a:xfrm>
            <a:off x="378300" y="1435825"/>
            <a:ext cx="571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/>
              <a:t>Data Augmentation</a:t>
            </a:r>
            <a:r>
              <a:rPr lang="nl-NL"/>
              <a:t> involves </a:t>
            </a:r>
            <a:r>
              <a:rPr lang="nl-NL"/>
              <a:t>applying</a:t>
            </a:r>
            <a:r>
              <a:rPr lang="nl-NL"/>
              <a:t> a variety of transformations or modifications to the </a:t>
            </a:r>
            <a:r>
              <a:rPr lang="nl-NL"/>
              <a:t>existing</a:t>
            </a:r>
            <a:r>
              <a:rPr lang="nl-NL"/>
              <a:t> training data, effectively increasing the size of the training dataset. This technique enhances the modell’s ability to generalize and perform better on new, unseen samples. It also helps </a:t>
            </a:r>
            <a:r>
              <a:rPr b="1" lang="nl-NL"/>
              <a:t>reduce overfitting</a:t>
            </a:r>
            <a:r>
              <a:rPr lang="nl-NL"/>
              <a:t>.</a:t>
            </a:r>
            <a:endParaRPr/>
          </a:p>
        </p:txBody>
      </p:sp>
      <p:sp>
        <p:nvSpPr>
          <p:cNvPr id="85" name="Google Shape;85;g252bff46b14_0_41"/>
          <p:cNvSpPr txBox="1"/>
          <p:nvPr/>
        </p:nvSpPr>
        <p:spPr>
          <a:xfrm>
            <a:off x="6966225" y="1969825"/>
            <a:ext cx="4130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/>
              <a:t>How does it work?</a:t>
            </a:r>
            <a:endParaRPr b="1"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500"/>
              <a:t>Each selected transform is applied at random to each sample with a default probability of 0.2.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2bff46b14_0_35"/>
          <p:cNvSpPr txBox="1"/>
          <p:nvPr>
            <p:ph type="title"/>
          </p:nvPr>
        </p:nvSpPr>
        <p:spPr>
          <a:xfrm>
            <a:off x="3259957" y="-230188"/>
            <a:ext cx="8099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Finetuning Pretrained Models</a:t>
            </a:r>
            <a:endParaRPr/>
          </a:p>
        </p:txBody>
      </p:sp>
      <p:sp>
        <p:nvSpPr>
          <p:cNvPr id="91" name="Google Shape;91;g252bff46b14_0_35"/>
          <p:cNvSpPr txBox="1"/>
          <p:nvPr>
            <p:ph idx="1" type="body"/>
          </p:nvPr>
        </p:nvSpPr>
        <p:spPr>
          <a:xfrm>
            <a:off x="351137" y="1095505"/>
            <a:ext cx="11391300" cy="5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2800"/>
              <a:buChar char="•"/>
            </a:pPr>
            <a:r>
              <a:rPr lang="nl-NL">
                <a:solidFill>
                  <a:srgbClr val="D1D5DB"/>
                </a:solidFill>
              </a:rPr>
              <a:t>Applying pretrained models (2D Fault Predictor)</a:t>
            </a:r>
            <a:endParaRPr>
              <a:solidFill>
                <a:srgbClr val="D1D5D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Transfer training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NL"/>
              <a:t>Data Augmentation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❏"/>
            </a:pPr>
            <a:r>
              <a:rPr lang="nl-NL" sz="2400">
                <a:solidFill>
                  <a:srgbClr val="0000FF"/>
                </a:solidFill>
              </a:rPr>
              <a:t>Live Demo II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2021-04-13T04:57:30Z</dcterms:created>
  <dc:creator>Arjan Burggraaf</dc:creator>
</cp:coreProperties>
</file>